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7" r:id="rId2"/>
    <p:sldId id="267" r:id="rId3"/>
    <p:sldId id="280" r:id="rId4"/>
    <p:sldId id="278" r:id="rId5"/>
    <p:sldId id="281" r:id="rId6"/>
    <p:sldId id="282" r:id="rId7"/>
    <p:sldId id="268" r:id="rId8"/>
    <p:sldId id="283" r:id="rId9"/>
    <p:sldId id="284" r:id="rId10"/>
    <p:sldId id="285" r:id="rId11"/>
    <p:sldId id="275" r:id="rId12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7547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7" d="100"/>
          <a:sy n="127" d="100"/>
        </p:scale>
        <p:origin x="53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Workstation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784-4803-92A8-7B17E7DF366E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784-4803-92A8-7B17E7DF366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(Foglio2!$E$2:$F$2,Foglio2!$N$2:$O$2)</c:f>
              <c:strCache>
                <c:ptCount val="4"/>
                <c:pt idx="0">
                  <c:v>Media [µs] OpenCV</c:v>
                </c:pt>
                <c:pt idx="1">
                  <c:v>Varianza OpenCV</c:v>
                </c:pt>
                <c:pt idx="2">
                  <c:v>Media [µs] CUDA</c:v>
                </c:pt>
                <c:pt idx="3">
                  <c:v>Varianza CUDA</c:v>
                </c:pt>
              </c:strCache>
            </c:strRef>
          </c:cat>
          <c:val>
            <c:numRef>
              <c:f>(Foglio2!$E$3:$F$3,Foglio2!$N$3:$O$3)</c:f>
              <c:numCache>
                <c:formatCode>General</c:formatCode>
                <c:ptCount val="4"/>
                <c:pt idx="0">
                  <c:v>4132.1867088607596</c:v>
                </c:pt>
                <c:pt idx="1">
                  <c:v>125603.73200737344</c:v>
                </c:pt>
                <c:pt idx="2">
                  <c:v>4194.4651898734173</c:v>
                </c:pt>
                <c:pt idx="3">
                  <c:v>857841.3689793126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784-4803-92A8-7B17E7DF36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32398335"/>
        <c:axId val="23361503"/>
      </c:barChart>
      <c:catAx>
        <c:axId val="2032398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3361503"/>
        <c:crosses val="autoZero"/>
        <c:auto val="1"/>
        <c:lblAlgn val="ctr"/>
        <c:lblOffset val="100"/>
        <c:noMultiLvlLbl val="0"/>
      </c:catAx>
      <c:valAx>
        <c:axId val="233615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323983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Laptop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C5-463D-9EF6-6966E8D3C59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C5-463D-9EF6-6966E8D3C59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(Foglio1!$D$3:$E$3,Foglio1!$K$3:$L$3)</c:f>
              <c:strCache>
                <c:ptCount val="4"/>
                <c:pt idx="0">
                  <c:v>Media [µs] CUDA</c:v>
                </c:pt>
                <c:pt idx="1">
                  <c:v>Varianza CUDA</c:v>
                </c:pt>
                <c:pt idx="2">
                  <c:v>Media  [µs] OpenCV</c:v>
                </c:pt>
                <c:pt idx="3">
                  <c:v>Varianza OpenCV</c:v>
                </c:pt>
              </c:strCache>
            </c:strRef>
          </c:cat>
          <c:val>
            <c:numRef>
              <c:f>(Foglio1!$D$4:$E$4,Foglio1!$K$4:$L$4)</c:f>
              <c:numCache>
                <c:formatCode>0.0</c:formatCode>
                <c:ptCount val="4"/>
                <c:pt idx="0">
                  <c:v>10503.77759290072</c:v>
                </c:pt>
                <c:pt idx="1">
                  <c:v>1856382.5558334123</c:v>
                </c:pt>
                <c:pt idx="2">
                  <c:v>11279.196440793976</c:v>
                </c:pt>
                <c:pt idx="3">
                  <c:v>2028859.3944384416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1C5-463D-9EF6-6966E8D3C5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8299487"/>
        <c:axId val="1236114239"/>
      </c:barChart>
      <c:catAx>
        <c:axId val="123829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36114239"/>
        <c:crosses val="autoZero"/>
        <c:auto val="1"/>
        <c:lblAlgn val="ctr"/>
        <c:lblOffset val="100"/>
        <c:noMultiLvlLbl val="0"/>
      </c:catAx>
      <c:valAx>
        <c:axId val="12361142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38299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Jetson</a:t>
            </a:r>
            <a:r>
              <a:rPr lang="it-IT" baseline="0"/>
              <a:t> Nano</a:t>
            </a:r>
            <a:endParaRPr lang="it-IT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285-4E91-8B10-BFAC00138115}"/>
              </c:ext>
            </c:extLst>
          </c:dPt>
          <c:dPt>
            <c:idx val="3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285-4E91-8B10-BFAC0013811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(Foglio3!$D$2:$E$2,Foglio3!$L$2:$M$2)</c:f>
              <c:strCache>
                <c:ptCount val="4"/>
                <c:pt idx="0">
                  <c:v>Media µs CUDA</c:v>
                </c:pt>
                <c:pt idx="1">
                  <c:v>Varianza CUDA</c:v>
                </c:pt>
                <c:pt idx="2">
                  <c:v>Media µs OpenCV</c:v>
                </c:pt>
                <c:pt idx="3">
                  <c:v>Varianza OpenCV</c:v>
                </c:pt>
              </c:strCache>
            </c:strRef>
          </c:cat>
          <c:val>
            <c:numRef>
              <c:f>(Foglio3!$D$3:$E$3,Foglio3!$L$3:$M$3)</c:f>
              <c:numCache>
                <c:formatCode>General</c:formatCode>
                <c:ptCount val="4"/>
                <c:pt idx="0">
                  <c:v>35066.199667221299</c:v>
                </c:pt>
                <c:pt idx="1">
                  <c:v>268771662.41114193</c:v>
                </c:pt>
                <c:pt idx="2">
                  <c:v>17345.65501941209</c:v>
                </c:pt>
                <c:pt idx="3">
                  <c:v>272042.01871541736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285-4E91-8B10-BFAC001381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3918976"/>
        <c:axId val="81252656"/>
      </c:barChart>
      <c:catAx>
        <c:axId val="23918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1252656"/>
        <c:crosses val="autoZero"/>
        <c:auto val="1"/>
        <c:lblAlgn val="ctr"/>
        <c:lblOffset val="100"/>
        <c:noMultiLvlLbl val="0"/>
      </c:catAx>
      <c:valAx>
        <c:axId val="81252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391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0D4F3AC-1589-4849-82AE-0C2E11C75930}" type="datetime1">
              <a:rPr lang="it-IT" smtClean="0"/>
              <a:t>13/09/2019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0BD58-3BFF-4EAF-BB8B-AC67FE801E47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1DF266-F0B2-4B68-9E34-5D0EB742A692}" type="datetime1">
              <a:rPr lang="it-IT" noProof="0" smtClean="0"/>
              <a:pPr/>
              <a:t>13/09/2019</a:t>
            </a:fld>
            <a:endParaRPr lang="it-IT" noProof="0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 dirty="0"/>
              <a:t>Fare clic per modificare lo stile del titolo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322CDD-9D6C-4F63-9EC2-64822662410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1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44710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2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74962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11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17981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8" name="Rettangolo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12FD9E7-6838-4973-9667-9CA58C0BA6DA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69D50DD-CF84-42A9-BB76-2F8DD89D7389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3090BCD-D139-4919-B2C0-59C4754C4F50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708677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9" name="Rettangolo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0C0DBCF-697B-434A-BD54-326145175641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8556170" y="6419462"/>
            <a:ext cx="1351383" cy="238902"/>
          </a:xfrm>
        </p:spPr>
        <p:txBody>
          <a:bodyPr rtlCol="0"/>
          <a:lstStyle>
            <a:lvl1pPr>
              <a:defRPr/>
            </a:lvl1pPr>
          </a:lstStyle>
          <a:p>
            <a:fld id="{721B656E-71D0-482F-9179-F0B06269DACF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DA10729-FEC9-49DD-9236-E754858E3710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8240A4F-BCF3-474C-B8E4-484CA21B3464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Rettangolo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C2BF30-53CB-4F71-BD1E-51890C80A99E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immagine 2" descr="Segnaposto vuoto per aggiungere un'immagine. Fare clic sul segnaposto e selezionare l'immagine che si vuole aggiungere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6CD2F5A-43A9-49FC-9104-89BC19194154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1" name="Rettangolo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433DA624-6880-4447-8B68-2B2BC8161923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E31375A4-56A4-47D6-9801-1991572033F7}" type="slidenum">
              <a:rPr lang="it-IT" noProof="0" smtClean="0"/>
              <a:pPr/>
              <a:t>‹N›</a:t>
            </a:fld>
            <a:endParaRPr lang="it-IT" noProof="0" dirty="0"/>
          </a:p>
        </p:txBody>
      </p:sp>
      <p:sp>
        <p:nvSpPr>
          <p:cNvPr id="8" name="Rettangolo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66800" y="2057400"/>
            <a:ext cx="10058400" cy="2743200"/>
          </a:xfrm>
        </p:spPr>
        <p:txBody>
          <a:bodyPr rtlCol="0">
            <a:normAutofit/>
          </a:bodyPr>
          <a:lstStyle/>
          <a:p>
            <a:pPr rtl="0"/>
            <a:r>
              <a:rPr lang="it-IT" sz="4800" dirty="0"/>
              <a:t>High performance computing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66800" y="4800600"/>
            <a:ext cx="10058400" cy="1172885"/>
          </a:xfrm>
        </p:spPr>
        <p:txBody>
          <a:bodyPr rtlCol="0">
            <a:normAutofit/>
          </a:bodyPr>
          <a:lstStyle/>
          <a:p>
            <a:pPr rtl="0"/>
            <a:r>
              <a:rPr lang="it-IT" dirty="0" err="1"/>
              <a:t>Bird’s</a:t>
            </a:r>
            <a:r>
              <a:rPr lang="it-IT" dirty="0"/>
              <a:t> </a:t>
            </a:r>
            <a:r>
              <a:rPr lang="it-IT" dirty="0" err="1"/>
              <a:t>eye</a:t>
            </a:r>
            <a:r>
              <a:rPr lang="it-IT" dirty="0"/>
              <a:t> </a:t>
            </a:r>
            <a:r>
              <a:rPr lang="it-IT" dirty="0" err="1"/>
              <a:t>view</a:t>
            </a:r>
            <a:endParaRPr lang="it-IT" dirty="0"/>
          </a:p>
          <a:p>
            <a:pPr rtl="0"/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Progetto di corso</a:t>
            </a:r>
          </a:p>
          <a:p>
            <a:pPr rtl="0"/>
            <a:r>
              <a:rPr lang="it-IT" sz="1600" dirty="0"/>
              <a:t>								Di Blasi Fabrizio</a:t>
            </a:r>
          </a:p>
          <a:p>
            <a:pPr rtl="0"/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								</a:t>
            </a:r>
            <a:r>
              <a:rPr lang="it-IT" sz="1600" dirty="0" err="1">
                <a:solidFill>
                  <a:schemeClr val="accent1">
                    <a:lumMod val="75000"/>
                  </a:schemeClr>
                </a:solidFill>
              </a:rPr>
              <a:t>a.a</a:t>
            </a:r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. 2018/2019</a:t>
            </a: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64B6B7-015B-41BA-86F6-617074AA1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 sui benchmark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50791EC-D80C-4BA4-9A1A-1B137E0EE18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it-IT" dirty="0"/>
                  <a:t>Definendo lo </a:t>
                </a:r>
                <a:r>
                  <a:rPr lang="it-IT" i="1" dirty="0" err="1"/>
                  <a:t>SpeedUp</a:t>
                </a:r>
                <a:r>
                  <a:rPr lang="it-IT" dirty="0"/>
                  <a:t> come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𝑂𝑝𝑒𝑛𝐶𝑉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𝐶𝑈𝐷𝐴</m:t>
                        </m:r>
                      </m:den>
                    </m:f>
                  </m:oMath>
                </a14:m>
                <a:r>
                  <a:rPr lang="it-IT" dirty="0"/>
                  <a:t>  si ottiene che:</a:t>
                </a:r>
              </a:p>
              <a:p>
                <a:r>
                  <a:rPr lang="it-IT" dirty="0"/>
                  <a:t>Nella workstation risulta un rapporto di 0.98, ciò significa che le due versioni quasi si equivalgono, ma quella utilizzante solo </a:t>
                </a:r>
                <a:r>
                  <a:rPr lang="it-IT" dirty="0" err="1"/>
                  <a:t>OpenCV</a:t>
                </a:r>
                <a:r>
                  <a:rPr lang="it-IT" dirty="0"/>
                  <a:t> è leggermente più veloce</a:t>
                </a:r>
              </a:p>
              <a:p>
                <a:r>
                  <a:rPr lang="it-IT" dirty="0"/>
                  <a:t>Nel laptop, invece, si ottiene un lieve peggioramento delle performance eseguendo la versione </a:t>
                </a:r>
                <a:r>
                  <a:rPr lang="it-IT" dirty="0" err="1"/>
                  <a:t>OpenCV</a:t>
                </a:r>
                <a:r>
                  <a:rPr lang="it-IT" dirty="0"/>
                  <a:t> rispetto a quella usante solo kernel CUDA</a:t>
                </a:r>
              </a:p>
              <a:p>
                <a:r>
                  <a:rPr lang="it-IT" dirty="0"/>
                  <a:t>Per il </a:t>
                </a:r>
                <a:r>
                  <a:rPr lang="it-IT" dirty="0" err="1"/>
                  <a:t>Jetson</a:t>
                </a:r>
                <a:r>
                  <a:rPr lang="it-IT" dirty="0"/>
                  <a:t>, invece, si ha un peggioramento di circa il 50% eseguendo la versione CUDA. Questo è dovuto alla non completa ottimizzazione della gestione della memoria, fattore ininfluente nei casi precedenti, inoltre può anche essere legato ad una alimentazione non idonea, poiché al di sotto di </a:t>
                </a:r>
                <a:r>
                  <a:rPr lang="it-IT"/>
                  <a:t>quella consigliata.</a:t>
                </a:r>
                <a:endParaRPr lang="it-IT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50791EC-D80C-4BA4-9A1A-1B137E0EE1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" r="-8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737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Grazie per l’attenzione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345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Scopo progettuale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it-IT" dirty="0"/>
              <a:t>Trasformazione omografica dei punti di un’immagine in un piano orientato a piacere.</a:t>
            </a:r>
            <a:br>
              <a:rPr lang="it-IT" dirty="0"/>
            </a:br>
            <a:r>
              <a:rPr lang="it-IT" dirty="0"/>
              <a:t>Tale tipologia di proiezione è molto utilizzata nel campo della visione artificiale, in particolare in ambito automotive per la misura della distanza dagli ostacoli</a:t>
            </a:r>
          </a:p>
          <a:p>
            <a:pPr rtl="0"/>
            <a:r>
              <a:rPr lang="it-IT" dirty="0"/>
              <a:t>Ricerca delle zone soggette a più carico computazionale e fornire una parallelizzazione</a:t>
            </a:r>
          </a:p>
          <a:p>
            <a:pPr rtl="0"/>
            <a:r>
              <a:rPr lang="it-IT" dirty="0"/>
              <a:t>Benchmarking dell’algoritmo e calcolo dello </a:t>
            </a:r>
            <a:r>
              <a:rPr lang="it-IT" dirty="0" err="1"/>
              <a:t>speedup</a:t>
            </a:r>
            <a:r>
              <a:rPr lang="it-IT" dirty="0"/>
              <a:t> in dispositivi diversi general </a:t>
            </a:r>
            <a:r>
              <a:rPr lang="it-IT" dirty="0" err="1"/>
              <a:t>purphose</a:t>
            </a:r>
            <a:endParaRPr lang="it-IT" dirty="0"/>
          </a:p>
          <a:p>
            <a:pPr rtl="0"/>
            <a:r>
              <a:rPr lang="it-IT" dirty="0"/>
              <a:t>Benchmarking su Nvidia </a:t>
            </a:r>
            <a:r>
              <a:rPr lang="it-IT" dirty="0" err="1"/>
              <a:t>jetson</a:t>
            </a:r>
            <a:r>
              <a:rPr lang="it-IT" dirty="0"/>
              <a:t> Nano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9C035C5-23F9-49A8-A8B6-F35794CC7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008" y="4133850"/>
            <a:ext cx="3200400" cy="211455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48150C17-DD24-4495-9562-000EF4396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614" y="4133850"/>
            <a:ext cx="1609725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12CE10-8B1E-401B-8AE1-D039D8AFA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Librerie utilizzate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8992417-2190-4FC1-8263-448CA3208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OpenCV</a:t>
            </a:r>
            <a:endParaRPr lang="it-IT" dirty="0"/>
          </a:p>
          <a:p>
            <a:r>
              <a:rPr lang="it-IT" dirty="0"/>
              <a:t>CUDA</a:t>
            </a:r>
          </a:p>
          <a:p>
            <a:r>
              <a:rPr lang="it-IT" dirty="0" err="1"/>
              <a:t>FFmpeg</a:t>
            </a:r>
            <a:endParaRPr lang="it-IT" dirty="0"/>
          </a:p>
        </p:txBody>
      </p:sp>
      <p:pic>
        <p:nvPicPr>
          <p:cNvPr id="4" name="Picture 2" descr="https://www.macupdate.com/images/icons256/27014.png">
            <a:extLst>
              <a:ext uri="{FF2B5EF4-FFF2-40B4-BE49-F238E27FC236}">
                <a16:creationId xmlns:a16="http://schemas.microsoft.com/office/drawing/2014/main" id="{26325B4E-996D-401A-8CCD-6D627100C55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037983" y="2080590"/>
            <a:ext cx="1823111" cy="1669174"/>
          </a:xfrm>
          <a:prstGeom prst="rect">
            <a:avLst/>
          </a:prstGeom>
          <a:ln>
            <a:noFill/>
          </a:ln>
        </p:spPr>
      </p:pic>
      <p:pic>
        <p:nvPicPr>
          <p:cNvPr id="5" name="Picture 4" descr="https://content.hdroidblog.net/2015/08/OpenCV_Logo.png">
            <a:extLst>
              <a:ext uri="{FF2B5EF4-FFF2-40B4-BE49-F238E27FC236}">
                <a16:creationId xmlns:a16="http://schemas.microsoft.com/office/drawing/2014/main" id="{6E2324EA-9D90-407C-AD7D-B45031FF9E0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493564" y="2080590"/>
            <a:ext cx="2054088" cy="1669174"/>
          </a:xfrm>
          <a:prstGeom prst="rect">
            <a:avLst/>
          </a:prstGeom>
          <a:ln>
            <a:noFill/>
          </a:ln>
        </p:spPr>
      </p:pic>
      <p:pic>
        <p:nvPicPr>
          <p:cNvPr id="6" name="Picture 8" descr="https://miro.medium.com/max/2560/1*mgCxTQSqrTvKsmDRmuRa7w.jpeg">
            <a:extLst>
              <a:ext uri="{FF2B5EF4-FFF2-40B4-BE49-F238E27FC236}">
                <a16:creationId xmlns:a16="http://schemas.microsoft.com/office/drawing/2014/main" id="{20CF3439-ACB5-45F7-8D37-9AC4AA4097B3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081627" y="4054564"/>
            <a:ext cx="3347311" cy="134591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841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62BD39-C930-4FC0-908F-FAC0B1566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Cenni matematici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5604149-9A21-46C2-A708-4FFA63FB5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L’omografia è una particolare trasformazione lineare in cui a ciascun punto dello spazio di partenza corrisponde un solo punto in quello di arrivo</a:t>
            </a:r>
          </a:p>
          <a:p>
            <a:r>
              <a:rPr lang="it-IT" dirty="0"/>
              <a:t>Ai fini di scopi progettuali, si suppone il punto di osservazione</a:t>
            </a:r>
            <a:br>
              <a:rPr lang="it-IT" dirty="0"/>
            </a:br>
            <a:r>
              <a:rPr lang="it-IT" dirty="0"/>
              <a:t>in posizione fissate</a:t>
            </a:r>
          </a:p>
          <a:p>
            <a:r>
              <a:rPr lang="it-IT" dirty="0"/>
              <a:t>L’utente ha la possibilità di variare l’inclinazione dei piani</a:t>
            </a:r>
            <a:br>
              <a:rPr lang="it-IT" dirty="0"/>
            </a:br>
            <a:r>
              <a:rPr lang="it-IT" dirty="0"/>
              <a:t>a suo piacimento e la distanza tra il punto di osservazione ed</a:t>
            </a:r>
            <a:br>
              <a:rPr lang="it-IT" dirty="0"/>
            </a:br>
            <a:r>
              <a:rPr lang="it-IT" dirty="0"/>
              <a:t>il piano inquadrato </a:t>
            </a:r>
          </a:p>
          <a:p>
            <a:pPr marL="45720" indent="0">
              <a:buNone/>
            </a:pPr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pic>
        <p:nvPicPr>
          <p:cNvPr id="5" name="Immagine 4" descr="Immagine che contiene sedendo, interni, tavolo, cielo&#10;&#10;Descrizione generata automaticamente">
            <a:extLst>
              <a:ext uri="{FF2B5EF4-FFF2-40B4-BE49-F238E27FC236}">
                <a16:creationId xmlns:a16="http://schemas.microsoft.com/office/drawing/2014/main" id="{BDE3C9FF-B846-4A77-85D3-C4DAAC8B1E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778" y="2304221"/>
            <a:ext cx="3163957" cy="316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0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9C5A3B-5D59-4069-9B46-2A1EB98F5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a blocchi</a:t>
            </a:r>
          </a:p>
        </p:txBody>
      </p:sp>
      <p:pic>
        <p:nvPicPr>
          <p:cNvPr id="6" name="Segnaposto contenuto 5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F6D0CBE4-279A-482D-8C87-705054BB82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1" y="2743200"/>
            <a:ext cx="12102588" cy="2293034"/>
          </a:xfrm>
        </p:spPr>
      </p:pic>
    </p:spTree>
    <p:extLst>
      <p:ext uri="{BB962C8B-B14F-4D97-AF65-F5344CB8AC3E}">
        <p14:creationId xmlns:p14="http://schemas.microsoft.com/office/powerpoint/2010/main" val="56542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09237B-B3B4-4162-95ED-413419F0B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Interfaccia utente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EE542B-7174-4F75-9F7F-024DE4D33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01879"/>
            <a:ext cx="6343357" cy="4114800"/>
          </a:xfrm>
        </p:spPr>
        <p:txBody>
          <a:bodyPr>
            <a:normAutofit lnSpcReduction="10000"/>
          </a:bodyPr>
          <a:lstStyle/>
          <a:p>
            <a:r>
              <a:rPr lang="it-IT" dirty="0"/>
              <a:t>L’utente ha a disposizione 5 diverse regolazioni</a:t>
            </a:r>
          </a:p>
          <a:p>
            <a:r>
              <a:rPr lang="it-IT" dirty="0"/>
              <a:t>Le prime tre impostano l’inclinazione del nuovo</a:t>
            </a:r>
            <a:br>
              <a:rPr lang="it-IT" dirty="0"/>
            </a:br>
            <a:r>
              <a:rPr lang="it-IT" dirty="0"/>
              <a:t>piano</a:t>
            </a:r>
          </a:p>
          <a:p>
            <a:r>
              <a:rPr lang="it-IT" dirty="0"/>
              <a:t>f : apertura focale della fotocamera</a:t>
            </a:r>
          </a:p>
          <a:p>
            <a:r>
              <a:rPr lang="it-IT" dirty="0" err="1"/>
              <a:t>Distance</a:t>
            </a:r>
            <a:r>
              <a:rPr lang="it-IT" dirty="0"/>
              <a:t> : distanza del punto di osservazione</a:t>
            </a:r>
          </a:p>
          <a:p>
            <a:r>
              <a:rPr lang="it-IT" dirty="0"/>
              <a:t>Esecuzione con soli kernel CUDA</a:t>
            </a:r>
            <a:br>
              <a:rPr lang="it-IT" dirty="0"/>
            </a:br>
            <a:r>
              <a:rPr lang="it-IT" dirty="0"/>
              <a:t>$ ./app y</a:t>
            </a:r>
            <a:br>
              <a:rPr lang="it-IT" dirty="0"/>
            </a:br>
            <a:r>
              <a:rPr lang="it-IT" dirty="0"/>
              <a:t>$ ./app y &lt;video </a:t>
            </a:r>
            <a:r>
              <a:rPr lang="it-IT" dirty="0" err="1"/>
              <a:t>path</a:t>
            </a:r>
            <a:r>
              <a:rPr lang="it-IT" dirty="0"/>
              <a:t>&gt;</a:t>
            </a:r>
          </a:p>
          <a:p>
            <a:r>
              <a:rPr lang="it-IT" dirty="0"/>
              <a:t>Esecuzione con solo chiamate ad </a:t>
            </a:r>
            <a:r>
              <a:rPr lang="it-IT" dirty="0" err="1"/>
              <a:t>OpenCV</a:t>
            </a:r>
            <a:r>
              <a:rPr lang="it-IT" dirty="0"/>
              <a:t>:</a:t>
            </a:r>
            <a:br>
              <a:rPr lang="it-IT" dirty="0"/>
            </a:br>
            <a:r>
              <a:rPr lang="it-IT" dirty="0"/>
              <a:t>$ ./app n</a:t>
            </a:r>
            <a:br>
              <a:rPr lang="it-IT" dirty="0"/>
            </a:br>
            <a:r>
              <a:rPr lang="it-IT" dirty="0"/>
              <a:t>$ ./app n &lt;video </a:t>
            </a:r>
            <a:r>
              <a:rPr lang="it-IT" dirty="0" err="1"/>
              <a:t>path</a:t>
            </a:r>
            <a:r>
              <a:rPr lang="it-IT" dirty="0"/>
              <a:t>&gt;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4B0B7E7-3019-4F88-AB55-057233023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6388" y="0"/>
            <a:ext cx="5045612" cy="619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14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it-IT" dirty="0"/>
              <a:t>Confronto dei benchmark (1)</a:t>
            </a:r>
            <a:br>
              <a:rPr lang="it-IT" dirty="0"/>
            </a:br>
            <a:r>
              <a:rPr lang="it-IT" sz="1200" dirty="0"/>
              <a:t>workstation</a:t>
            </a:r>
            <a:r>
              <a:rPr lang="it-IT" sz="1400" dirty="0"/>
              <a:t> : </a:t>
            </a:r>
            <a:r>
              <a:rPr lang="en-US" sz="1300" b="0" i="1" dirty="0"/>
              <a:t>AMD® Ryzen 7 2700x eight-core processor × 16 thread @ 4.3GHz</a:t>
            </a:r>
            <a:br>
              <a:rPr lang="en-US" sz="1300" b="0" i="1" dirty="0"/>
            </a:br>
            <a:r>
              <a:rPr lang="it-IT" sz="1300" b="0" i="1" dirty="0" err="1"/>
              <a:t>GeForce</a:t>
            </a:r>
            <a:r>
              <a:rPr lang="it-IT" sz="1300" b="0" i="1" dirty="0"/>
              <a:t> GTX 750 2GB Ti/</a:t>
            </a:r>
            <a:r>
              <a:rPr lang="it-IT" sz="1300" b="0" i="1" dirty="0" err="1"/>
              <a:t>PCIe</a:t>
            </a:r>
            <a:r>
              <a:rPr lang="it-IT" sz="1300" b="0" i="1" dirty="0"/>
              <a:t>/SSE2</a:t>
            </a:r>
            <a:br>
              <a:rPr lang="it-IT" sz="1300" b="0" i="1" dirty="0"/>
            </a:br>
            <a:r>
              <a:rPr lang="en-US" sz="1300" b="0" i="1" dirty="0"/>
              <a:t>16 GB Ram 3200Mhz dual channel</a:t>
            </a:r>
            <a:endParaRPr lang="it-IT" sz="13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07E771-A70C-4E84-9E48-D08283969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DC12EBA8-F710-478A-85BF-06F01D4112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0729226"/>
              </p:ext>
            </p:extLst>
          </p:nvPr>
        </p:nvGraphicFramePr>
        <p:xfrm>
          <a:off x="795130" y="1523999"/>
          <a:ext cx="10263807" cy="46250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67C395-6A9A-49DF-AB47-E04C38C43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Confronto dei benchmark (2)</a:t>
            </a:r>
            <a:br>
              <a:rPr lang="it-IT" dirty="0"/>
            </a:br>
            <a:r>
              <a:rPr lang="it-IT" sz="1300" dirty="0"/>
              <a:t>laptop : </a:t>
            </a:r>
            <a:r>
              <a:rPr lang="it-IT" sz="1300" b="0" i="1" dirty="0"/>
              <a:t>Intel® Core™ i5-6200U CPU @ 2.30GHz × 4</a:t>
            </a:r>
            <a:br>
              <a:rPr lang="it-IT" sz="1300" b="0" i="1" dirty="0"/>
            </a:br>
            <a:r>
              <a:rPr lang="fr-FR" sz="1300" b="0" i="1" dirty="0"/>
              <a:t>GeForce 920M 2GB /</a:t>
            </a:r>
            <a:r>
              <a:rPr lang="fr-FR" sz="1300" b="0" i="1" dirty="0" err="1"/>
              <a:t>PCIe</a:t>
            </a:r>
            <a:r>
              <a:rPr lang="fr-FR" sz="1300" b="0" i="1" dirty="0"/>
              <a:t>/SSE2</a:t>
            </a:r>
            <a:br>
              <a:rPr lang="fr-FR" sz="1300" b="0" i="1" dirty="0"/>
            </a:br>
            <a:r>
              <a:rPr lang="it-IT" sz="1300" b="0" i="1" dirty="0"/>
              <a:t>8 GB </a:t>
            </a:r>
            <a:r>
              <a:rPr lang="it-IT" sz="1300" b="0" i="1" dirty="0" err="1"/>
              <a:t>Ram</a:t>
            </a:r>
            <a:r>
              <a:rPr lang="it-IT" sz="1300" b="0" i="1" dirty="0"/>
              <a:t> 1600Mhz dual </a:t>
            </a:r>
            <a:r>
              <a:rPr lang="it-IT" sz="1300" b="0" i="1" dirty="0" err="1"/>
              <a:t>channell</a:t>
            </a:r>
            <a:endParaRPr lang="it-IT" sz="13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AAE6DE4-4BE5-41B5-B86A-172F8025F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17497169-7F8F-4837-AE16-DE88EC1112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4059035"/>
              </p:ext>
            </p:extLst>
          </p:nvPr>
        </p:nvGraphicFramePr>
        <p:xfrm>
          <a:off x="1295400" y="1524000"/>
          <a:ext cx="9601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3002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A503D9-CE93-424E-80B8-F28D252D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Confronto dei benchmark (3)</a:t>
            </a:r>
            <a:br>
              <a:rPr lang="it-IT" dirty="0"/>
            </a:br>
            <a:r>
              <a:rPr lang="it-IT" sz="1300" dirty="0" err="1"/>
              <a:t>Jetson</a:t>
            </a:r>
            <a:r>
              <a:rPr lang="it-IT" sz="1300" dirty="0"/>
              <a:t> nano : </a:t>
            </a:r>
            <a:r>
              <a:rPr lang="en-US" sz="1300" b="0" i="1" dirty="0"/>
              <a:t>64-bit Quad-core ARM A57 @ 1.43GHz</a:t>
            </a:r>
            <a:br>
              <a:rPr lang="en-US" sz="1300" b="0" i="1" dirty="0"/>
            </a:br>
            <a:r>
              <a:rPr lang="it-IT" sz="1300" b="0" i="1" dirty="0"/>
              <a:t>128-core NVIDIA Maxwell @ 921MHz</a:t>
            </a:r>
            <a:br>
              <a:rPr lang="it-IT" sz="1300" b="0" i="1" dirty="0"/>
            </a:br>
            <a:r>
              <a:rPr lang="it-IT" sz="1300" b="0" i="1" dirty="0"/>
              <a:t>4GB 64-bit LPDDR4 @ 1600MHz | 25.6 GB/s</a:t>
            </a:r>
            <a:endParaRPr lang="it-IT" sz="13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3D48672-C269-430E-BE2D-FDECC12B8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5953B93C-A6C9-4F9A-A74F-DC3F2B9F57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9466467"/>
              </p:ext>
            </p:extLst>
          </p:nvPr>
        </p:nvGraphicFramePr>
        <p:xfrm>
          <a:off x="1295400" y="1519237"/>
          <a:ext cx="9601200" cy="4424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621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rofessionale riga rossa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459267_TF03031023.potx" id="{30CD9FA1-9D92-4528-986C-2AAE43D2DA51}" vid="{A1FE7318-B077-4C69-92D6-B6655B554C30}"/>
    </a:ext>
  </a:extLst>
</a:theme>
</file>

<file path=ppt/theme/theme2.xml><?xml version="1.0" encoding="utf-8"?>
<a:theme xmlns:a="http://schemas.openxmlformats.org/drawingml/2006/main" name="Tema di Offic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Presentazione professionale con linea rossa (widescreen)</Template>
  <TotalTime>122</TotalTime>
  <Words>235</Words>
  <Application>Microsoft Office PowerPoint</Application>
  <PresentationFormat>Widescreen</PresentationFormat>
  <Paragraphs>42</Paragraphs>
  <Slides>11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5" baseType="lpstr">
      <vt:lpstr>Arial</vt:lpstr>
      <vt:lpstr>Cambria</vt:lpstr>
      <vt:lpstr>Cambria Math</vt:lpstr>
      <vt:lpstr>Professionale riga rossa 16x9</vt:lpstr>
      <vt:lpstr>High performance computing</vt:lpstr>
      <vt:lpstr>Scopo progettuale</vt:lpstr>
      <vt:lpstr>Librerie utilizzate</vt:lpstr>
      <vt:lpstr>Cenni matematici</vt:lpstr>
      <vt:lpstr>Schema a blocchi</vt:lpstr>
      <vt:lpstr>Interfaccia utente</vt:lpstr>
      <vt:lpstr>Confronto dei benchmark (1) workstation : AMD® Ryzen 7 2700x eight-core processor × 16 thread @ 4.3GHz GeForce GTX 750 2GB Ti/PCIe/SSE2 16 GB Ram 3200Mhz dual channel</vt:lpstr>
      <vt:lpstr>Confronto dei benchmark (2) laptop : Intel® Core™ i5-6200U CPU @ 2.30GHz × 4 GeForce 920M 2GB /PCIe/SSE2 8 GB Ram 1600Mhz dual channell</vt:lpstr>
      <vt:lpstr>Confronto dei benchmark (3) Jetson nano : 64-bit Quad-core ARM A57 @ 1.43GHz 128-core NVIDIA Maxwell @ 921MHz 4GB 64-bit LPDDR4 @ 1600MHz | 25.6 GB/s</vt:lpstr>
      <vt:lpstr>Conclusioni sui benchmark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performance computing</dc:title>
  <dc:creator>FABRIZIO DI BLASI</dc:creator>
  <cp:lastModifiedBy>FABRIZIO DI BLASI</cp:lastModifiedBy>
  <cp:revision>17</cp:revision>
  <dcterms:created xsi:type="dcterms:W3CDTF">2019-09-12T15:57:38Z</dcterms:created>
  <dcterms:modified xsi:type="dcterms:W3CDTF">2019-09-13T06:48:18Z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